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50"/>
  </p:notesMasterIdLst>
  <p:sldIdLst>
    <p:sldId id="256" r:id="rId3"/>
    <p:sldId id="266" r:id="rId4"/>
    <p:sldId id="334" r:id="rId5"/>
    <p:sldId id="335" r:id="rId6"/>
    <p:sldId id="268" r:id="rId7"/>
    <p:sldId id="288" r:id="rId8"/>
    <p:sldId id="272" r:id="rId9"/>
    <p:sldId id="273" r:id="rId10"/>
    <p:sldId id="275" r:id="rId11"/>
    <p:sldId id="331" r:id="rId12"/>
    <p:sldId id="277" r:id="rId13"/>
    <p:sldId id="330" r:id="rId14"/>
    <p:sldId id="344" r:id="rId15"/>
    <p:sldId id="343" r:id="rId16"/>
    <p:sldId id="341" r:id="rId17"/>
    <p:sldId id="342" r:id="rId18"/>
    <p:sldId id="281" r:id="rId19"/>
    <p:sldId id="282" r:id="rId20"/>
    <p:sldId id="284" r:id="rId21"/>
    <p:sldId id="285" r:id="rId22"/>
    <p:sldId id="336" r:id="rId23"/>
    <p:sldId id="345" r:id="rId24"/>
    <p:sldId id="283" r:id="rId25"/>
    <p:sldId id="289" r:id="rId26"/>
    <p:sldId id="333" r:id="rId27"/>
    <p:sldId id="291" r:id="rId28"/>
    <p:sldId id="307" r:id="rId29"/>
    <p:sldId id="292" r:id="rId30"/>
    <p:sldId id="293" r:id="rId31"/>
    <p:sldId id="294" r:id="rId32"/>
    <p:sldId id="337" r:id="rId33"/>
    <p:sldId id="296" r:id="rId34"/>
    <p:sldId id="339" r:id="rId35"/>
    <p:sldId id="297" r:id="rId36"/>
    <p:sldId id="298" r:id="rId37"/>
    <p:sldId id="300" r:id="rId38"/>
    <p:sldId id="340" r:id="rId39"/>
    <p:sldId id="346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295" r:id="rId48"/>
    <p:sldId id="32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3E6"/>
    <a:srgbClr val="8000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3" autoAdjust="0"/>
    <p:restoredTop sz="81670" autoAdjust="0"/>
  </p:normalViewPr>
  <p:slideViewPr>
    <p:cSldViewPr snapToGrid="0">
      <p:cViewPr>
        <p:scale>
          <a:sx n="100" d="100"/>
          <a:sy n="100" d="100"/>
        </p:scale>
        <p:origin x="2826" y="834"/>
      </p:cViewPr>
      <p:guideLst>
        <p:guide orient="horz" pos="2328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75988-E810-4ED2-807B-BBB9B433CF26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4ADC8-2C19-4BE8-86D5-BC195D321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3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uclidean_spac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Euclidean space: </a:t>
            </a:r>
            <a:r>
              <a:rPr lang="en-US" dirty="0" smtClean="0">
                <a:hlinkClick r:id="rId3"/>
              </a:rPr>
              <a:t>https://en.wikipedia.org/wiki/Euclidean_space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 X1 is</a:t>
            </a:r>
            <a:r>
              <a:rPr lang="en-US" baseline="0" dirty="0" smtClean="0"/>
              <a:t> equal to X3 up to scale”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https://en.wikipedia.org/wiki/Cross_product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2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Implicit function: Implicit function is defined as a relationship between x and y. No distinction can be made between dependent and independent variable.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word, x and y can not be separated.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 function: Here, dependent variable is expressed in terms of independent variable. In other word, x and y can be separated.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36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Theorem 2.10.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6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https://math.stackexchange.com/questions/1416726/why-is-the-matrix-product-of-2-orthogonal-matrices-also-an-orthogonal-matrix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0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https://math.stackexchange.com/questions/1416726/why-is-the-matrix-product-of-2-orthogonal-matrices-also-an-orthogonal-matrix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44ADC8-2C19-4BE8-86D5-BC195D3210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3" y="5316469"/>
            <a:ext cx="5054388" cy="154153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740" y="4190621"/>
            <a:ext cx="5486243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>
              <a:buNone/>
              <a:defRPr sz="20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4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45CD23B-59A6-4249-B3A2-9419436DC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1300" y="6646"/>
            <a:ext cx="11727180" cy="6842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 smtClean="0"/>
              <a:t>Edit Master text styles</a:t>
            </a:r>
          </a:p>
        </p:txBody>
      </p:sp>
      <p:sp>
        <p:nvSpPr>
          <p:cNvPr id="3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42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3C3C-35A5-4F8A-8559-D4224E8C3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0341F-0B28-47F4-81D5-B9FBADB1B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F9C8-6154-4953-B1BB-CF27C32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5D7-1376-454F-9D0D-56EF872F8D99}" type="datetimeFigureOut">
              <a:rPr lang="en-US" smtClean="0"/>
              <a:t>12/30/2019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44AE3-2CE9-48EB-A9C3-3742FD3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2B68D-1375-428E-BB86-13585571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237-AE92-4645-95D2-1F8A1B10E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788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FB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7AF136-2503-4070-8FCE-EC8E7FCDC6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B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521700"/>
            <a:ext cx="8692199" cy="1795540"/>
          </a:xfrm>
          <a:prstGeom prst="rect">
            <a:avLst/>
          </a:prstGeom>
        </p:spPr>
        <p:txBody>
          <a:bodyPr lIns="0" anchor="b">
            <a:noAutofit/>
          </a:bodyPr>
          <a:lstStyle>
            <a:lvl1pPr algn="l">
              <a:defRPr sz="540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5" name="Slide Number Placeholder 13"/>
          <p:cNvSpPr txBox="1">
            <a:spLocks/>
          </p:cNvSpPr>
          <p:nvPr userDrawn="1"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9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9042400" y="6559555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5624191-B9E9-41CA-A942-B9B5D1030034}" type="slidenum">
              <a:rPr lang="en-US" sz="1400" smtClean="0"/>
              <a:pPr algn="r"/>
              <a:t>‹#›</a:t>
            </a:fld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39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4" r:id="rId3"/>
    <p:sldLayoutId id="2147483666" r:id="rId4"/>
  </p:sldLayoutIdLst>
  <p:timing>
    <p:tnLst>
      <p:par>
        <p:cTn id="1" dur="indefinite" restart="never" nodeType="tmRoot"/>
      </p:par>
    </p:tnLst>
  </p:timing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55A0AA-7C49-49F4-9224-13D89B45BC76}"/>
              </a:ext>
            </a:extLst>
          </p:cNvPr>
          <p:cNvSpPr/>
          <p:nvPr/>
        </p:nvSpPr>
        <p:spPr>
          <a:xfrm>
            <a:off x="0" y="0"/>
            <a:ext cx="12191999" cy="69533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B96E47-F903-46E9-9FD8-61FDC379700D}"/>
              </a:ext>
            </a:extLst>
          </p:cNvPr>
          <p:cNvSpPr/>
          <p:nvPr/>
        </p:nvSpPr>
        <p:spPr>
          <a:xfrm>
            <a:off x="1" y="695330"/>
            <a:ext cx="3082197" cy="198582"/>
          </a:xfrm>
          <a:prstGeom prst="rect">
            <a:avLst/>
          </a:prstGeom>
          <a:solidFill>
            <a:srgbClr val="CFB3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A87FC-594E-43AE-9BF9-35B016A5B12F}"/>
              </a:ext>
            </a:extLst>
          </p:cNvPr>
          <p:cNvSpPr/>
          <p:nvPr/>
        </p:nvSpPr>
        <p:spPr>
          <a:xfrm>
            <a:off x="3050818" y="695330"/>
            <a:ext cx="3047061" cy="198582"/>
          </a:xfrm>
          <a:prstGeom prst="rect">
            <a:avLst/>
          </a:prstGeom>
          <a:solidFill>
            <a:srgbClr val="BD33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F52775-8581-494E-9C86-316433BAADC3}"/>
              </a:ext>
            </a:extLst>
          </p:cNvPr>
          <p:cNvSpPr/>
          <p:nvPr/>
        </p:nvSpPr>
        <p:spPr>
          <a:xfrm>
            <a:off x="6097879" y="695330"/>
            <a:ext cx="3047061" cy="198582"/>
          </a:xfrm>
          <a:prstGeom prst="rect">
            <a:avLst/>
          </a:prstGeom>
          <a:solidFill>
            <a:srgbClr val="8000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390EDF-13DD-41AB-87B6-562CA3EC93A0}"/>
              </a:ext>
            </a:extLst>
          </p:cNvPr>
          <p:cNvSpPr/>
          <p:nvPr/>
        </p:nvSpPr>
        <p:spPr>
          <a:xfrm>
            <a:off x="9144939" y="695330"/>
            <a:ext cx="3047061" cy="198582"/>
          </a:xfrm>
          <a:prstGeom prst="rect">
            <a:avLst/>
          </a:prstGeom>
          <a:solidFill>
            <a:srgbClr val="5705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DAA538E-3C43-4881-9A33-4C4D33F2F525}"/>
              </a:ext>
            </a:extLst>
          </p:cNvPr>
          <p:cNvSpPr txBox="1">
            <a:spLocks/>
          </p:cNvSpPr>
          <p:nvPr/>
        </p:nvSpPr>
        <p:spPr>
          <a:xfrm>
            <a:off x="241300" y="6646"/>
            <a:ext cx="11696700" cy="78393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ysClr val="windowText" lastClr="000000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Edit Master text styles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Slide Number Placeholder 13"/>
          <p:cNvSpPr txBox="1">
            <a:spLocks/>
          </p:cNvSpPr>
          <p:nvPr/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46AA2-1AFE-411F-82AB-D8F07A1367EA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80109"/>
      </p:ext>
    </p:extLst>
  </p:cSld>
  <p:clrMap bg1="lt1" tx1="dk1" bg2="lt2" tx2="dk2" accent1="accent1" accent2="accent2" accent3="accent3" accent4="accent4" accent5="accent5" accent6="accent6" hlink="hlink" folHlink="folHlink"/>
  <p:transition spd="slow">
    <p:push dir="u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_produc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ear_equa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en.wikipedia.org/wiki/Line%E2%80%93line_interse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play.google.com/store/apps/details?id=com.potatotree.on3dcamerameasure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inhole_camera_mode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0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5.png"/><Relationship Id="rId7" Type="http://schemas.openxmlformats.org/officeDocument/2006/relationships/image" Target="../media/image70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7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6.emf"/><Relationship Id="rId7" Type="http://schemas.openxmlformats.org/officeDocument/2006/relationships/image" Target="../media/image99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0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purdue.edu/kak/computervision/ECE661Folder/Lecture3.pdf" TargetMode="External"/><Relationship Id="rId2" Type="http://schemas.openxmlformats.org/officeDocument/2006/relationships/hyperlink" Target="https://engineering.purdue.edu/kak/computervision/ECE661Folder/Lecture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gineering.purdue.edu/kak/computervision/ECE661Folder/" TargetMode="External"/><Relationship Id="rId5" Type="http://schemas.openxmlformats.org/officeDocument/2006/relationships/hyperlink" Target="https://engineering.purdue.edu/kak/computervision/ECE661Folder/Lecture5.pdf" TargetMode="External"/><Relationship Id="rId4" Type="http://schemas.openxmlformats.org/officeDocument/2006/relationships/hyperlink" Target="https://engineering.purdue.edu/kak/computervision/ECE661Folder/Lecture4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286380" cy="1414540"/>
          </a:xfrm>
        </p:spPr>
        <p:txBody>
          <a:bodyPr/>
          <a:lstStyle/>
          <a:p>
            <a:r>
              <a:rPr lang="en-US" dirty="0" smtClean="0"/>
              <a:t>Projective Geometry &amp;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452740" y="3757941"/>
            <a:ext cx="5486243" cy="1601459"/>
          </a:xfrm>
        </p:spPr>
        <p:txBody>
          <a:bodyPr>
            <a:normAutofit/>
          </a:bodyPr>
          <a:lstStyle/>
          <a:p>
            <a:r>
              <a:rPr lang="en-US" b="1" dirty="0" smtClean="0"/>
              <a:t>Chul Min Yeum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Civil and Environmental Engineering</a:t>
            </a:r>
          </a:p>
          <a:p>
            <a:r>
              <a:rPr lang="en-US" dirty="0"/>
              <a:t>University of Waterloo, Canada</a:t>
            </a:r>
          </a:p>
          <a:p>
            <a:endParaRPr lang="en-US" dirty="0"/>
          </a:p>
        </p:txBody>
      </p:sp>
      <p:sp>
        <p:nvSpPr>
          <p:cNvPr id="8" name="Subtitle 4"/>
          <p:cNvSpPr txBox="1">
            <a:spLocks/>
          </p:cNvSpPr>
          <p:nvPr/>
        </p:nvSpPr>
        <p:spPr>
          <a:xfrm>
            <a:off x="6096000" y="3757941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CIVE 497 – CIVE 700: Smart Structure Technology</a:t>
            </a: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096000" y="5598238"/>
            <a:ext cx="5783547" cy="666549"/>
          </a:xfrm>
          <a:prstGeom prst="rect">
            <a:avLst/>
          </a:prstGeom>
        </p:spPr>
        <p:txBody>
          <a:bodyPr lIns="0" anchor="t">
            <a:normAutofit/>
          </a:bodyPr>
          <a:lstStyle>
            <a:lvl1pPr marL="0" indent="0" algn="l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377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Last updated: 2019-12-26</a:t>
            </a:r>
          </a:p>
        </p:txBody>
      </p:sp>
    </p:spTree>
    <p:extLst>
      <p:ext uri="{BB962C8B-B14F-4D97-AF65-F5344CB8AC3E}">
        <p14:creationId xmlns:p14="http://schemas.microsoft.com/office/powerpoint/2010/main" val="28339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 Product</a:t>
            </a:r>
            <a:endParaRPr lang="en-US" dirty="0"/>
          </a:p>
        </p:txBody>
      </p:sp>
      <p:pic>
        <p:nvPicPr>
          <p:cNvPr id="1026" name="Picture 2" descr="File:Cross product parallelogram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600200"/>
            <a:ext cx="4572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20013" y="6330434"/>
            <a:ext cx="4424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en.wikipedia.org/wiki/Cross_product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83769"/>
          <a:stretch/>
        </p:blipFill>
        <p:spPr>
          <a:xfrm>
            <a:off x="5511800" y="1173163"/>
            <a:ext cx="6407140" cy="738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5201" b="45339"/>
          <a:stretch/>
        </p:blipFill>
        <p:spPr>
          <a:xfrm>
            <a:off x="5511800" y="2559050"/>
            <a:ext cx="6407140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1415" b="-875"/>
          <a:stretch/>
        </p:blipFill>
        <p:spPr>
          <a:xfrm>
            <a:off x="5511800" y="4342884"/>
            <a:ext cx="640714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4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2-2: Prove the Relationship using the Triple Scalar Identity</a:t>
            </a:r>
            <a:endParaRPr lang="en-US" dirty="0"/>
          </a:p>
        </p:txBody>
      </p:sp>
      <p:pic>
        <p:nvPicPr>
          <p:cNvPr id="6146" name="Picture 2" descr="https://upload.wikimedia.org/wikipedia/commons/thumb/b/b0/Cross_product_vector.svg/484px-Cross_product_vecto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86" y="1185324"/>
            <a:ext cx="1584325" cy="22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69050" y="1290587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Cross product</a:t>
            </a:r>
          </a:p>
        </p:txBody>
      </p:sp>
      <p:pic>
        <p:nvPicPr>
          <p:cNvPr id="6148" name="Picture 4" descr="Image result for dot produ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6" y="1521421"/>
            <a:ext cx="50768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1077" y="1290588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1976" y="4998306"/>
                <a:ext cx="46873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𝒃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𝒂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𝒃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76" y="4998306"/>
                <a:ext cx="46873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95631" y="4095714"/>
                <a:ext cx="22918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631" y="4095714"/>
                <a:ext cx="22918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95218" y="4904856"/>
                <a:ext cx="49739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218" y="4904856"/>
                <a:ext cx="497399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04639" y="5873858"/>
                <a:ext cx="1855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639" y="5873858"/>
                <a:ext cx="18558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8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Quiz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1300" y="1135755"/>
            <a:ext cx="1163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cs typeface="Arial" pitchFamily="34" charset="0"/>
              </a:rPr>
              <a:t>Quiz1: Line passes through two points (0,1) and (1,2)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1300" y="3519625"/>
                <a:ext cx="11639550" cy="69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cs typeface="Arial" pitchFamily="34" charset="0"/>
                  </a:rPr>
                  <a:t>Quiz2: Intersection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𝒑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600" b="1" dirty="0" smtClean="0">
                    <a:cs typeface="Arial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𝒑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US" sz="3600" b="1" dirty="0" smtClean="0">
                    <a:cs typeface="Arial" pitchFamily="34" charset="0"/>
                  </a:rPr>
                  <a:t>) of two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𝒍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cs typeface="Arial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𝒍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3600" b="1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3519625"/>
                <a:ext cx="11639550" cy="697114"/>
              </a:xfrm>
              <a:prstGeom prst="rect">
                <a:avLst/>
              </a:prstGeom>
              <a:blipFill>
                <a:blip r:embed="rId2"/>
                <a:stretch>
                  <a:fillRect l="-1624" t="-12174" b="-2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1300" y="4408625"/>
                <a:ext cx="116395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 smtClean="0">
                    <a:cs typeface="Arial" pitchFamily="34" charset="0"/>
                  </a:rPr>
                  <a:t> passes through two distinct points, (0,1) and (1,2)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cs typeface="Arial" pitchFamily="34" charset="0"/>
                  </a:rPr>
                  <a:t> passes through two distinct points, </a:t>
                </a:r>
                <a:r>
                  <a:rPr lang="en-US" sz="3200" dirty="0" smtClean="0">
                    <a:cs typeface="Arial" pitchFamily="34" charset="0"/>
                  </a:rPr>
                  <a:t>(4,0) </a:t>
                </a:r>
                <a:r>
                  <a:rPr lang="en-US" sz="3200" dirty="0">
                    <a:cs typeface="Arial" pitchFamily="34" charset="0"/>
                  </a:rPr>
                  <a:t>and </a:t>
                </a:r>
                <a:r>
                  <a:rPr lang="en-US" sz="3200" dirty="0" smtClean="0">
                    <a:cs typeface="Arial" pitchFamily="34" charset="0"/>
                  </a:rPr>
                  <a:t>(5,3)</a:t>
                </a:r>
                <a:endParaRPr lang="en-US" sz="3200" dirty="0">
                  <a:cs typeface="Arial" pitchFamily="34" charset="0"/>
                </a:endParaRPr>
              </a:p>
              <a:p>
                <a:endParaRPr lang="en-US" sz="32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408625"/>
                <a:ext cx="11639550" cy="1569660"/>
              </a:xfrm>
              <a:prstGeom prst="rect">
                <a:avLst/>
              </a:prstGeom>
              <a:blipFill>
                <a:blip r:embed="rId3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56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Quiz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1057275"/>
            <a:ext cx="5740400" cy="27981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1300" y="6343134"/>
            <a:ext cx="4551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https://en.wikipedia.org/wiki/Linear_equation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64300" y="1057275"/>
                <a:ext cx="53975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cs typeface="Arial" pitchFamily="34" charset="0"/>
                  </a:rPr>
                  <a:t>, the </a:t>
                </a:r>
                <a:r>
                  <a:rPr lang="en-US" sz="2400" dirty="0" smtClean="0">
                    <a:cs typeface="Arial" pitchFamily="34" charset="0"/>
                  </a:rPr>
                  <a:t>line </a:t>
                </a:r>
                <a:r>
                  <a:rPr lang="en-US" sz="2400" dirty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) </a:t>
                </a:r>
                <a:r>
                  <a:rPr lang="en-US" sz="2400" dirty="0" smtClean="0">
                    <a:cs typeface="Arial" pitchFamily="34" charset="0"/>
                  </a:rPr>
                  <a:t>that passes through the two points </a:t>
                </a:r>
                <a:r>
                  <a:rPr lang="en-US" sz="2400" dirty="0">
                    <a:cs typeface="Arial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00" y="1057275"/>
                <a:ext cx="5397500" cy="1200329"/>
              </a:xfrm>
              <a:prstGeom prst="rect">
                <a:avLst/>
              </a:prstGeom>
              <a:blipFill>
                <a:blip r:embed="rId4"/>
                <a:stretch>
                  <a:fillRect l="-1693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283032" y="2993786"/>
                <a:ext cx="30674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 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032" y="2993786"/>
                <a:ext cx="30674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430991"/>
              </p:ext>
            </p:extLst>
          </p:nvPr>
        </p:nvGraphicFramePr>
        <p:xfrm>
          <a:off x="241300" y="4020998"/>
          <a:ext cx="6611939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11939">
                  <a:extLst>
                    <a:ext uri="{9D8B030D-6E8A-4147-A177-3AD203B41FA5}">
                      <a16:colId xmlns:a16="http://schemas.microsoft.com/office/drawing/2014/main" val="772640799"/>
                    </a:ext>
                  </a:extLst>
                </a:gridCol>
              </a:tblGrid>
              <a:tr h="1294338"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pt1 = [0 1];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pt2 = [1 2];</a:t>
                      </a:r>
                    </a:p>
                    <a:p>
                      <a:endParaRPr lang="en-US" sz="200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slope = (pt2(2)-pt1(2))/(pt2(1)-pt1(1));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l1 = [slope -1 -slope*pt1(1)+pt1(2)]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l2 = cross([pt1 1], [pt2 1])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0819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312" y="4018720"/>
            <a:ext cx="3025358" cy="19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9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Quiz 2: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414" y="984247"/>
            <a:ext cx="7816951" cy="587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Quiz 2: Method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56200" y="6353602"/>
            <a:ext cx="669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https://en.wikipedia.org/wiki/Line%E2%80%93line_intersection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2" y="973137"/>
            <a:ext cx="11191875" cy="1304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890" y="4690337"/>
            <a:ext cx="5753418" cy="133632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361241"/>
              </p:ext>
            </p:extLst>
          </p:nvPr>
        </p:nvGraphicFramePr>
        <p:xfrm>
          <a:off x="436561" y="2443161"/>
          <a:ext cx="11064875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64875">
                  <a:extLst>
                    <a:ext uri="{9D8B030D-6E8A-4147-A177-3AD203B41FA5}">
                      <a16:colId xmlns:a16="http://schemas.microsoft.com/office/drawing/2014/main" val="772640799"/>
                    </a:ext>
                  </a:extLst>
                </a:gridCol>
              </a:tblGrid>
              <a:tr h="1294338"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denom = (0-1)*(0-3)-(1-2)*(4-5);</a:t>
                      </a:r>
                    </a:p>
                    <a:p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numerx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(0*2-1*1)*(4-5)-(0-1)*(4*3-0*3);</a:t>
                      </a:r>
                    </a:p>
                    <a:p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numery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(0*2-1*1)*(0-3)-(1-2)*(4*3-0*3);</a:t>
                      </a:r>
                    </a:p>
                    <a:p>
                      <a:endParaRPr lang="en-US" sz="200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px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numerx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denom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 </a:t>
                      </a:r>
                    </a:p>
                    <a:p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numery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denom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08192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61" y="4807610"/>
            <a:ext cx="4876224" cy="12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Quiz 2: Method </a:t>
            </a:r>
            <a:r>
              <a:rPr lang="en-US" dirty="0" smtClean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016000"/>
                <a:ext cx="114173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cs typeface="Arial" pitchFamily="34" charset="0"/>
                  </a:rPr>
                  <a:t>, the point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 of intersection of the two lines : 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016000"/>
                <a:ext cx="11417300" cy="830997"/>
              </a:xfrm>
              <a:prstGeom prst="rect">
                <a:avLst/>
              </a:prstGeom>
              <a:blipFill>
                <a:blip r:embed="rId2"/>
                <a:stretch>
                  <a:fillRect l="-85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1300" y="2677994"/>
                <a:ext cx="117271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cs typeface="Arial" pitchFamily="34" charset="0"/>
                  </a:rPr>
                  <a:t>, the </a:t>
                </a:r>
                <a:r>
                  <a:rPr lang="en-US" sz="2400" dirty="0" smtClean="0">
                    <a:cs typeface="Arial" pitchFamily="34" charset="0"/>
                  </a:rPr>
                  <a:t>line </a:t>
                </a:r>
                <a:r>
                  <a:rPr lang="en-US" sz="2400" dirty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) </a:t>
                </a:r>
                <a:r>
                  <a:rPr lang="en-US" sz="2400" dirty="0" smtClean="0">
                    <a:cs typeface="Arial" pitchFamily="34" charset="0"/>
                  </a:rPr>
                  <a:t>that passes through the two points </a:t>
                </a:r>
                <a:r>
                  <a:rPr lang="en-US" sz="2400" dirty="0">
                    <a:cs typeface="Arial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677994"/>
                <a:ext cx="11727180" cy="830997"/>
              </a:xfrm>
              <a:prstGeom prst="rect">
                <a:avLst/>
              </a:prstGeom>
              <a:blipFill>
                <a:blip r:embed="rId3"/>
                <a:stretch>
                  <a:fillRect l="-832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70031" y="1585387"/>
                <a:ext cx="18054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31" y="1585387"/>
                <a:ext cx="180543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70031" y="3336292"/>
                <a:ext cx="18162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 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031" y="3336292"/>
                <a:ext cx="181620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132125"/>
              </p:ext>
            </p:extLst>
          </p:nvPr>
        </p:nvGraphicFramePr>
        <p:xfrm>
          <a:off x="436561" y="4263810"/>
          <a:ext cx="5303839" cy="161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03839">
                  <a:extLst>
                    <a:ext uri="{9D8B030D-6E8A-4147-A177-3AD203B41FA5}">
                      <a16:colId xmlns:a16="http://schemas.microsoft.com/office/drawing/2014/main" val="772640799"/>
                    </a:ext>
                  </a:extLst>
                </a:gridCol>
              </a:tblGrid>
              <a:tr h="1294338"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l1 = cross([0,1,1]',[1,2,1]');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l2 = cross([4,0,1]',[5,3,1]');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cross(l1,l2);</a:t>
                      </a:r>
                    </a:p>
                    <a:p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px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x(1)/x(3);</a:t>
                      </a:r>
                    </a:p>
                    <a:p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x(2)/x(3);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0819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2376" y="4462002"/>
            <a:ext cx="4876224" cy="12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29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2-3: Conic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81" y="1447800"/>
            <a:ext cx="5986919" cy="4775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383" b="41153"/>
          <a:stretch/>
        </p:blipFill>
        <p:spPr>
          <a:xfrm>
            <a:off x="241300" y="1311562"/>
            <a:ext cx="5828665" cy="2447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400" y="4326832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𝑐𝑦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4326832"/>
                <a:ext cx="562864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3741" y="5267573"/>
            <a:ext cx="5963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A conic has five degrees of freedom in general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2151" y="6099653"/>
            <a:ext cx="596900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u="sng" dirty="0" smtClean="0">
                <a:solidFill>
                  <a:srgbClr val="FF0000"/>
                </a:solidFill>
                <a:cs typeface="Arial" pitchFamily="34" charset="0"/>
              </a:rPr>
              <a:t>x and y can be represented by the conic equation</a:t>
            </a:r>
          </a:p>
        </p:txBody>
      </p:sp>
    </p:spTree>
    <p:extLst>
      <p:ext uri="{BB962C8B-B14F-4D97-AF65-F5344CB8AC3E}">
        <p14:creationId xmlns:p14="http://schemas.microsoft.com/office/powerpoint/2010/main" val="12578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2-3: </a:t>
            </a:r>
            <a:r>
              <a:rPr lang="en-US" dirty="0" smtClean="0"/>
              <a:t>Conics in HC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9400" y="1908097"/>
                <a:ext cx="6464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𝑏𝑥𝑦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1908097"/>
                <a:ext cx="646430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31100" y="1914327"/>
                <a:ext cx="562864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2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32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100" y="1914327"/>
                <a:ext cx="5628640" cy="492443"/>
              </a:xfrm>
              <a:prstGeom prst="rect">
                <a:avLst/>
              </a:prstGeom>
              <a:blipFill>
                <a:blip r:embed="rId3"/>
                <a:stretch>
                  <a:fillRect t="-2345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79970" y="4361094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ℍℂ</m:t>
                    </m:r>
                  </m:oMath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970" y="4361094"/>
                <a:ext cx="5628640" cy="430887"/>
              </a:xfrm>
              <a:prstGeom prst="rect">
                <a:avLst/>
              </a:prstGeom>
              <a:blipFill>
                <a:blip r:embed="rId4"/>
                <a:stretch>
                  <a:fillRect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79400" y="3657600"/>
                <a:ext cx="7899400" cy="22687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8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3657600"/>
                <a:ext cx="7899400" cy="22687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7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2-3: </a:t>
            </a:r>
            <a:r>
              <a:rPr lang="en-US" dirty="0" smtClean="0"/>
              <a:t>Conic in HC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5140" y="2649867"/>
                <a:ext cx="6614160" cy="1369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0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40" y="2649867"/>
                <a:ext cx="6614160" cy="13694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740246" y="4861202"/>
                <a:ext cx="18456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246" y="4861202"/>
                <a:ext cx="184569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645739" y="4453463"/>
                <a:ext cx="3710503" cy="1461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739" y="4453463"/>
                <a:ext cx="3710503" cy="1461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04699" y="6026226"/>
                <a:ext cx="59637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u="sng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C</m:t>
                    </m:r>
                    <m:r>
                      <a:rPr lang="en-US" sz="2400" b="1" i="1" u="sng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 </m:t>
                    </m:r>
                  </m:oMath>
                </a14:m>
                <a:r>
                  <a:rPr lang="en-US" sz="2400" u="sng" dirty="0">
                    <a:cs typeface="Arial" pitchFamily="34" charset="0"/>
                  </a:rPr>
                  <a:t>i</a:t>
                </a:r>
                <a:r>
                  <a:rPr lang="en-US" sz="2400" u="sng" dirty="0" smtClean="0">
                    <a:cs typeface="Arial" pitchFamily="34" charset="0"/>
                  </a:rPr>
                  <a:t>s the HC representation of a conic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699" y="6026226"/>
                <a:ext cx="5963781" cy="646331"/>
              </a:xfrm>
              <a:prstGeom prst="rect">
                <a:avLst/>
              </a:prstGeom>
              <a:blipFill>
                <a:blip r:embed="rId5"/>
                <a:stretch>
                  <a:fillRect b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41870" y="1844170"/>
                <a:ext cx="56286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8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ℍℂ</m:t>
                    </m:r>
                  </m:oMath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870" y="1844170"/>
                <a:ext cx="5628640" cy="430887"/>
              </a:xfrm>
              <a:prstGeom prst="rect">
                <a:avLst/>
              </a:prstGeom>
              <a:blipFill>
                <a:blip r:embed="rId6"/>
                <a:stretch>
                  <a:fillRect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1600" y="1624750"/>
                <a:ext cx="7899400" cy="869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𝑎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𝑏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Arial" pitchFamily="34" charset="0"/>
                        </a:rPr>
                        <m:t>𝑓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1624750"/>
                <a:ext cx="7899400" cy="869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832308" y="4768869"/>
            <a:ext cx="5963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8013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 3D-CameraMeasure App</a:t>
            </a:r>
            <a:endParaRPr lang="en-US" dirty="0"/>
          </a:p>
        </p:txBody>
      </p:sp>
      <p:pic>
        <p:nvPicPr>
          <p:cNvPr id="3" name="ON 3D-CameraMeasure (Measure everything with your android camera!!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3221" y="1063942"/>
            <a:ext cx="8994457" cy="5055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6334780"/>
            <a:ext cx="9738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Android: </a:t>
            </a:r>
            <a:r>
              <a:rPr lang="en-US" sz="1400" dirty="0">
                <a:hlinkClick r:id="rId5"/>
              </a:rPr>
              <a:t>https://play.google.com/store/apps/details?id=com.potatotree.on3dcamerameasure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39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2-4: Conic Property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3741" y="1203573"/>
            <a:ext cx="1184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The HC representation of a conic gives us compact formulas for the </a:t>
            </a:r>
            <a:r>
              <a:rPr lang="en-US" sz="2400" dirty="0" smtClean="0">
                <a:solidFill>
                  <a:srgbClr val="FF0000"/>
                </a:solidFill>
                <a:cs typeface="Arial" pitchFamily="34" charset="0"/>
              </a:rPr>
              <a:t>tangent lines </a:t>
            </a:r>
            <a:r>
              <a:rPr lang="en-US" sz="2400" dirty="0" smtClean="0">
                <a:cs typeface="Arial" pitchFamily="34" charset="0"/>
              </a:rPr>
              <a:t>to a conic.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38696" y="2362598"/>
                <a:ext cx="296331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96" y="2362598"/>
                <a:ext cx="296331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721946" y="2362598"/>
                <a:ext cx="158729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946" y="2362598"/>
                <a:ext cx="158729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208" y="3486149"/>
            <a:ext cx="5100511" cy="28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0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Quiz3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1193800"/>
            <a:ext cx="11899900" cy="1428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81" y="2622725"/>
            <a:ext cx="7259638" cy="40163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1650" y="4394200"/>
            <a:ext cx="7112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Quiz3: Solution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872755"/>
              </p:ext>
            </p:extLst>
          </p:nvPr>
        </p:nvGraphicFramePr>
        <p:xfrm>
          <a:off x="228601" y="1153852"/>
          <a:ext cx="5689599" cy="5367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89599">
                  <a:extLst>
                    <a:ext uri="{9D8B030D-6E8A-4147-A177-3AD203B41FA5}">
                      <a16:colId xmlns:a16="http://schemas.microsoft.com/office/drawing/2014/main" val="772640799"/>
                    </a:ext>
                  </a:extLst>
                </a:gridCol>
              </a:tblGrid>
              <a:tr h="5367020">
                <a:tc>
                  <a:txBody>
                    <a:bodyPr/>
                    <a:lstStyle/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1/6/6;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= 0;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 = 1/3/3;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 = 0;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 = 0;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 = -1;</a:t>
                      </a:r>
                    </a:p>
                    <a:p>
                      <a:endParaRPr lang="en-US" sz="200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conic = [a b/2 d/2; b/2 c e/2; ...</a:t>
                      </a: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d/2 e/2 f];</a:t>
                      </a:r>
                    </a:p>
                    <a:p>
                      <a:endParaRPr lang="en-US" sz="200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lmn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conic*[</a:t>
                      </a:r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sqrt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(20);2;1]</a:t>
                      </a:r>
                    </a:p>
                    <a:p>
                      <a:endParaRPr lang="en-US" sz="200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lxa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= [0 1 0]; % x-axis: y=0</a:t>
                      </a:r>
                    </a:p>
                    <a:p>
                      <a:endParaRPr lang="en-US" sz="200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 cross(</a:t>
                      </a:r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lmn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2000" baseline="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lxa</a:t>
                      </a:r>
                      <a:r>
                        <a:rPr lang="en-US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pl-PL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px = x(1)/x(3);</a:t>
                      </a:r>
                    </a:p>
                    <a:p>
                      <a:r>
                        <a:rPr lang="pl-PL" sz="2000" baseline="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py = x(2)/x(3);</a:t>
                      </a:r>
                      <a:endParaRPr lang="en-US" sz="2000" baseline="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0819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291" y="5531162"/>
            <a:ext cx="3724910" cy="98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49" r="5609"/>
          <a:stretch/>
        </p:blipFill>
        <p:spPr>
          <a:xfrm>
            <a:off x="6057900" y="1228851"/>
            <a:ext cx="5905500" cy="49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1300" y="1195685"/>
                <a:ext cx="1129665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1. An </a:t>
                </a:r>
                <a:r>
                  <a:rPr lang="en-US" sz="2400" dirty="0">
                    <a:cs typeface="Arial" pitchFamily="34" charset="0"/>
                  </a:rPr>
                  <a:t>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>
                        <a:cs typeface="Arial" pitchFamily="34" charset="0"/>
                      </a:rPr>
                      <m:t>in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  <a:p>
                <a:pPr algn="just"/>
                <a:endParaRPr lang="en-US" sz="2400" dirty="0">
                  <a:cs typeface="Arial" pitchFamily="34" charset="0"/>
                </a:endParaRPr>
              </a:p>
              <a:p>
                <a:pPr algn="just"/>
                <a:endParaRPr lang="en-US" sz="2400" dirty="0" smtClean="0">
                  <a:cs typeface="Arial" pitchFamily="34" charset="0"/>
                </a:endParaRPr>
              </a:p>
              <a:p>
                <a:pPr algn="just"/>
                <a:r>
                  <a:rPr lang="en-US" sz="2400" dirty="0" smtClean="0">
                    <a:cs typeface="Arial" pitchFamily="34" charset="0"/>
                  </a:rPr>
                  <a:t>2. Line equation,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,  </a:t>
                </a:r>
                <a:r>
                  <a:rPr lang="en-US" sz="2400" dirty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is represented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>
                        <a:cs typeface="Arial" pitchFamily="34" charset="0"/>
                      </a:rPr>
                      <m:t>l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in the homogeneous coordinate. </a:t>
                </a:r>
                <a:endParaRPr lang="en-US" sz="2400" dirty="0">
                  <a:cs typeface="Arial" pitchFamily="34" charset="0"/>
                </a:endParaRPr>
              </a:p>
              <a:p>
                <a:pPr algn="just"/>
                <a:r>
                  <a:rPr lang="en-US" sz="2400" dirty="0">
                    <a:cs typeface="Arial" pitchFamily="34" charset="0"/>
                  </a:rPr>
                  <a:t> </a:t>
                </a:r>
              </a:p>
              <a:p>
                <a:pPr algn="just"/>
                <a:endParaRPr lang="en-US" sz="2400" dirty="0">
                  <a:cs typeface="Arial" pitchFamily="34" charset="0"/>
                </a:endParaRPr>
              </a:p>
              <a:p>
                <a:pPr algn="just"/>
                <a:r>
                  <a:rPr lang="en-US" sz="2400" dirty="0" smtClean="0">
                    <a:cs typeface="Arial" pitchFamily="34" charset="0"/>
                  </a:rPr>
                  <a:t>3. A conic,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𝑎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𝑏𝑥𝑦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𝑐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𝑑𝑥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𝑒𝑦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,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become a 3x3 matrix,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C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, in the homogeneous coordinate,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195685"/>
                <a:ext cx="11296650" cy="3785652"/>
              </a:xfrm>
              <a:prstGeom prst="rect">
                <a:avLst/>
              </a:prstGeom>
              <a:blipFill>
                <a:blip r:embed="rId2"/>
                <a:stretch>
                  <a:fillRect l="-863" t="-1288" r="-809" b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04338" y="5051186"/>
                <a:ext cx="3152311" cy="1266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C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𝑑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/2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38" y="5051186"/>
                <a:ext cx="3152311" cy="12661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3: World 2D: Projective Transformations and Transformation Groups</a:t>
            </a:r>
          </a:p>
        </p:txBody>
      </p:sp>
    </p:spTree>
    <p:extLst>
      <p:ext uri="{BB962C8B-B14F-4D97-AF65-F5344CB8AC3E}">
        <p14:creationId xmlns:p14="http://schemas.microsoft.com/office/powerpoint/2010/main" val="17815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Pinhole Camera Model</a:t>
            </a:r>
            <a:endParaRPr lang="en-US" dirty="0"/>
          </a:p>
        </p:txBody>
      </p:sp>
      <p:pic>
        <p:nvPicPr>
          <p:cNvPr id="4098" name="Picture 2" descr="Image result for pinhole camera mode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042106"/>
            <a:ext cx="3832225" cy="26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inhole camera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4" y="1443037"/>
            <a:ext cx="6543675" cy="46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1114" y="6362184"/>
            <a:ext cx="529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en.wikipedia.org/wiki/Pinhole_camera_model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3-1: Projective Transformation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1300" y="1195685"/>
            <a:ext cx="11296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 </a:t>
            </a:r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planar</a:t>
            </a:r>
            <a:r>
              <a:rPr lang="en-US" sz="2400" dirty="0" smtClean="0">
                <a:cs typeface="Arial" pitchFamily="34" charset="0"/>
              </a:rPr>
              <a:t> projective transformation (</a:t>
            </a:r>
            <a:r>
              <a:rPr lang="en-US" sz="2400" dirty="0" err="1" smtClean="0">
                <a:cs typeface="Arial" pitchFamily="34" charset="0"/>
              </a:rPr>
              <a:t>homography</a:t>
            </a:r>
            <a:r>
              <a:rPr lang="en-US" sz="2400" dirty="0" smtClean="0">
                <a:cs typeface="Arial" pitchFamily="34" charset="0"/>
              </a:rPr>
              <a:t>) is a </a:t>
            </a:r>
            <a:r>
              <a:rPr lang="en-US" sz="2400" b="1" u="sng" dirty="0" smtClean="0">
                <a:cs typeface="Arial" pitchFamily="34" charset="0"/>
              </a:rPr>
              <a:t>linear</a:t>
            </a:r>
            <a:r>
              <a:rPr lang="en-US" sz="2400" dirty="0" smtClean="0">
                <a:cs typeface="Arial" pitchFamily="34" charset="0"/>
              </a:rPr>
              <a:t> transformation on homogeneous 3-vectors, the transformation being represented by a </a:t>
            </a:r>
            <a:r>
              <a:rPr lang="en-US" sz="2400" b="1" u="sng" dirty="0" smtClean="0">
                <a:cs typeface="Arial" pitchFamily="34" charset="0"/>
              </a:rPr>
              <a:t>non-singular</a:t>
            </a:r>
            <a:r>
              <a:rPr lang="en-US" sz="2400" dirty="0" smtClean="0">
                <a:cs typeface="Arial" pitchFamily="34" charset="0"/>
              </a:rPr>
              <a:t> 3x3 matrix H, as in </a:t>
            </a:r>
            <a:endParaRPr lang="en-US" sz="2400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467776" y="3203275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76" y="3203275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7" y="2755694"/>
            <a:ext cx="5443737" cy="3130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015586" y="4907909"/>
                <a:ext cx="13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86" y="4907909"/>
                <a:ext cx="13989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4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3-1: Projective </a:t>
            </a:r>
            <a:r>
              <a:rPr lang="en-US" dirty="0" smtClean="0"/>
              <a:t>Transformation (continue)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41314" y="1461564"/>
                <a:ext cx="6127167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 smtClean="0">
                    <a:cs typeface="Arial" pitchFamily="34" charset="0"/>
                  </a:rPr>
                  <a:t>In planar perspective transformation, all rays that join a scene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with its corresponding image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’ must pass through the same point that is referred to as the center of projection or the focal center. </a:t>
                </a:r>
                <a:r>
                  <a:rPr lang="en-US" sz="2400" u="sng" dirty="0" smtClean="0">
                    <a:solidFill>
                      <a:srgbClr val="FF0000"/>
                    </a:solidFill>
                    <a:cs typeface="Arial" pitchFamily="34" charset="0"/>
                  </a:rPr>
                  <a:t>Obviously , an image formed with a planar perspective transformation will, in general, </a:t>
                </a:r>
                <a:r>
                  <a:rPr lang="en-US" sz="2400" u="sng" dirty="0" smtClean="0">
                    <a:solidFill>
                      <a:schemeClr val="tx2"/>
                    </a:solidFill>
                    <a:cs typeface="Arial" pitchFamily="34" charset="0"/>
                  </a:rPr>
                  <a:t>suffer from distortions including projective, affine, and similarity.</a:t>
                </a:r>
                <a:endParaRPr lang="en-US" sz="2400" u="sng" dirty="0">
                  <a:solidFill>
                    <a:schemeClr val="tx2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14" y="1461564"/>
                <a:ext cx="6127167" cy="5078313"/>
              </a:xfrm>
              <a:prstGeom prst="rect">
                <a:avLst/>
              </a:prstGeom>
              <a:blipFill>
                <a:blip r:embed="rId2"/>
                <a:stretch>
                  <a:fillRect l="-1493" r="-1592" b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904794"/>
            <a:ext cx="5443737" cy="31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1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3-1: Property of a </a:t>
            </a:r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1300" y="1195685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u="sng" dirty="0" smtClean="0">
                <a:solidFill>
                  <a:srgbClr val="FF0000"/>
                </a:solidFill>
                <a:cs typeface="Arial" pitchFamily="34" charset="0"/>
              </a:rPr>
              <a:t>It always maps a straight line to a straight line.</a:t>
            </a:r>
            <a:endParaRPr lang="en-US" sz="2400" b="1" u="sng" dirty="0">
              <a:solidFill>
                <a:srgbClr val="FF0000"/>
              </a:solidFill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2261" y="1946256"/>
                <a:ext cx="175721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1946256"/>
                <a:ext cx="1757212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2261" y="2918840"/>
                <a:ext cx="555934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3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=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lx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2918840"/>
                <a:ext cx="5559342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22261" y="4180330"/>
                <a:ext cx="145738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e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1" y="4180330"/>
                <a:ext cx="145738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36581" y="4180330"/>
                <a:ext cx="17173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′=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−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581" y="4180330"/>
                <a:ext cx="171733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28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3-2: Hierarchy of Transformation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10734" y="154408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Projective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0734" y="280084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Affine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0734" y="4054879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Similarity group</a:t>
            </a:r>
            <a:endParaRPr lang="en-US" sz="2400" dirty="0"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0734" y="5369751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Euclidean group</a:t>
            </a:r>
            <a:endParaRPr lang="en-US" sz="2400" dirty="0">
              <a:cs typeface="Arial" pitchFamily="34" charset="0"/>
            </a:endParaRPr>
          </a:p>
        </p:txBody>
      </p:sp>
      <p:cxnSp>
        <p:nvCxnSpPr>
          <p:cNvPr id="12" name="Straight Arrow Connector 11"/>
          <p:cNvCxnSpPr>
            <a:stCxn id="7" idx="0"/>
            <a:endCxn id="8" idx="4"/>
          </p:cNvCxnSpPr>
          <p:nvPr/>
        </p:nvCxnSpPr>
        <p:spPr>
          <a:xfrm flipV="1">
            <a:off x="770467" y="4383077"/>
            <a:ext cx="0" cy="1120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V="1">
            <a:off x="770467" y="3126739"/>
            <a:ext cx="0" cy="10616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70467" y="1811750"/>
            <a:ext cx="0" cy="1120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73100" y="5503333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3100" y="4188344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3100" y="2932006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3100" y="1626291"/>
            <a:ext cx="194733" cy="19473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10734" y="4712372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734" y="339738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0734" y="2126176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 smtClean="0">
                <a:solidFill>
                  <a:srgbClr val="FF0000"/>
                </a:solidFill>
                <a:cs typeface="Arial" pitchFamily="34" charset="0"/>
              </a:rPr>
              <a:t>subgroup of </a:t>
            </a:r>
            <a:endParaRPr lang="en-US" sz="2400" i="1" dirty="0">
              <a:solidFill>
                <a:srgbClr val="FF0000"/>
              </a:solidFill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77784" y="1759408"/>
            <a:ext cx="775546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cs typeface="Arial" pitchFamily="34" charset="0"/>
              </a:rPr>
              <a:t>(correct) A similarity transform is an affine transform.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 smtClean="0">
                <a:cs typeface="Arial" pitchFamily="34" charset="0"/>
              </a:rPr>
              <a:t>(incorrect) </a:t>
            </a:r>
            <a:r>
              <a:rPr lang="en-US" sz="2400" strike="sngStrike" dirty="0" smtClean="0">
                <a:cs typeface="Arial" pitchFamily="34" charset="0"/>
              </a:rPr>
              <a:t> A projective </a:t>
            </a:r>
            <a:r>
              <a:rPr lang="en-US" sz="2400" strike="sngStrike" dirty="0">
                <a:cs typeface="Arial" pitchFamily="34" charset="0"/>
              </a:rPr>
              <a:t>transform is an affine transform.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>
                <a:cs typeface="Arial" pitchFamily="34" charset="0"/>
              </a:rPr>
              <a:t>(correct) An </a:t>
            </a:r>
            <a:r>
              <a:rPr lang="en-US" sz="2400" dirty="0" smtClean="0">
                <a:cs typeface="Arial" pitchFamily="34" charset="0"/>
              </a:rPr>
              <a:t>Euclidean </a:t>
            </a:r>
            <a:r>
              <a:rPr lang="en-US" sz="2400" dirty="0">
                <a:cs typeface="Arial" pitchFamily="34" charset="0"/>
              </a:rPr>
              <a:t>transform is an affine transform</a:t>
            </a:r>
            <a:r>
              <a:rPr lang="en-US" sz="2400" dirty="0" smtClean="0">
                <a:cs typeface="Arial" pitchFamily="34" charset="0"/>
              </a:rPr>
              <a:t>.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>
                <a:cs typeface="Arial" pitchFamily="34" charset="0"/>
              </a:rPr>
              <a:t>(correct) An </a:t>
            </a:r>
            <a:r>
              <a:rPr lang="en-US" sz="2400" dirty="0" smtClean="0">
                <a:cs typeface="Arial" pitchFamily="34" charset="0"/>
              </a:rPr>
              <a:t>affine transform is an projective transform. </a:t>
            </a:r>
          </a:p>
          <a:p>
            <a:pPr algn="just"/>
            <a:endParaRPr lang="en-US" sz="2400" dirty="0">
              <a:cs typeface="Arial" pitchFamily="34" charset="0"/>
            </a:endParaRPr>
          </a:p>
          <a:p>
            <a:pPr algn="just"/>
            <a:r>
              <a:rPr lang="en-US" sz="2400" dirty="0">
                <a:cs typeface="Arial" pitchFamily="34" charset="0"/>
              </a:rPr>
              <a:t>(incorrect) </a:t>
            </a:r>
            <a:r>
              <a:rPr lang="en-US" sz="2400" strike="sngStrike" dirty="0" smtClean="0">
                <a:cs typeface="Arial" pitchFamily="34" charset="0"/>
              </a:rPr>
              <a:t>An similarity transform is an Euclidean transform.</a:t>
            </a:r>
            <a:endParaRPr lang="en-US" sz="2400" strike="sngStrike" dirty="0">
              <a:cs typeface="Arial" pitchFamily="34" charset="0"/>
            </a:endParaRPr>
          </a:p>
          <a:p>
            <a:pPr algn="just"/>
            <a:endParaRPr lang="en-US" sz="2400" dirty="0">
              <a:cs typeface="Arial" pitchFamily="34" charset="0"/>
            </a:endParaRPr>
          </a:p>
        </p:txBody>
      </p:sp>
      <p:sp>
        <p:nvSpPr>
          <p:cNvPr id="11" name="AutoShape 2" descr="Image result for yes or no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Image result for yes or no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Measurement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2236390"/>
            <a:ext cx="5213350" cy="293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2236390"/>
            <a:ext cx="5213349" cy="29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</a:t>
            </a:r>
            <a:r>
              <a:rPr lang="en-US" dirty="0"/>
              <a:t>Geometric Transformation (Euclidean Transformation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381799"/>
            <a:ext cx="6566958" cy="3662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51701" y="167128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1" y="1671281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251701" y="3762548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701" y="3762548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64933" y="5406104"/>
                <a:ext cx="541909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933" y="5406104"/>
                <a:ext cx="5419090" cy="1281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Rigid body motions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93119" y="2882716"/>
                <a:ext cx="1710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19" y="2882716"/>
                <a:ext cx="171072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56241" y="4701794"/>
                <a:ext cx="13844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41" y="4701794"/>
                <a:ext cx="138448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93119" y="5785182"/>
                <a:ext cx="19303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19" y="5785182"/>
                <a:ext cx="193033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8950406" y="5547788"/>
            <a:ext cx="243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See tutorials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3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9" y="1057234"/>
            <a:ext cx="4874939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22" y="1057234"/>
            <a:ext cx="487493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20" y="3947229"/>
            <a:ext cx="4874939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06684" y="3181334"/>
            <a:ext cx="1729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Translation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88402" y="6159484"/>
            <a:ext cx="1729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Rotation</a:t>
            </a:r>
            <a:endParaRPr 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70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</a:t>
            </a:r>
            <a:r>
              <a:rPr lang="en-US" dirty="0"/>
              <a:t>Geometric Transformation </a:t>
            </a:r>
            <a:r>
              <a:rPr lang="en-US" dirty="0" smtClean="0"/>
              <a:t>(Similarity </a:t>
            </a:r>
            <a:r>
              <a:rPr lang="en-US" dirty="0"/>
              <a:t>Transformation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Preserve angles and ratios of lengths =&gt; Preserve “shape”  (isotropic scale)</a:t>
            </a:r>
            <a:endParaRPr lang="en-US" sz="2400" b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87" y="1382183"/>
            <a:ext cx="3905779" cy="3905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94501" y="167128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1" y="1671281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01266" y="4510754"/>
                <a:ext cx="6621357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𝑠𝑖𝑛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∗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𝑐𝑜𝑠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𝜃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266" y="4510754"/>
                <a:ext cx="6621357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973791" y="5438658"/>
                <a:ext cx="2109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′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𝒔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Rx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791" y="5438658"/>
                <a:ext cx="21098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601156" y="6031869"/>
            <a:ext cx="243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See tutorials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18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9" y="1057234"/>
            <a:ext cx="4874939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51" y="3479718"/>
            <a:ext cx="4874939" cy="274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0202" y="5626084"/>
            <a:ext cx="1729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Scale</a:t>
            </a:r>
            <a:endParaRPr 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3-3 &amp; 3-4</a:t>
            </a:r>
            <a:r>
              <a:rPr lang="en-US" dirty="0"/>
              <a:t>: Geometric Transformation </a:t>
            </a:r>
            <a:r>
              <a:rPr lang="en-US" dirty="0" smtClean="0"/>
              <a:t>(Affine </a:t>
            </a:r>
            <a:r>
              <a:rPr lang="en-US" dirty="0"/>
              <a:t>Transformation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Keep parallel lines parallel.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69951" y="2222822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1" y="2222822"/>
                <a:ext cx="4494530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69951" y="4295478"/>
                <a:ext cx="4494530" cy="749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1" y="4295478"/>
                <a:ext cx="4494530" cy="7496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7036067" y="1915427"/>
            <a:ext cx="1183908" cy="1183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315072" y="2213195"/>
            <a:ext cx="1183908" cy="702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37683" y="4670292"/>
            <a:ext cx="2435192" cy="979805"/>
          </a:xfrm>
          <a:custGeom>
            <a:avLst/>
            <a:gdLst>
              <a:gd name="connsiteX0" fmla="*/ 0 w 2290813"/>
              <a:gd name="connsiteY0" fmla="*/ 0 h 1258870"/>
              <a:gd name="connsiteX1" fmla="*/ 2290813 w 2290813"/>
              <a:gd name="connsiteY1" fmla="*/ 0 h 1258870"/>
              <a:gd name="connsiteX2" fmla="*/ 2290813 w 2290813"/>
              <a:gd name="connsiteY2" fmla="*/ 1258870 h 1258870"/>
              <a:gd name="connsiteX3" fmla="*/ 0 w 2290813"/>
              <a:gd name="connsiteY3" fmla="*/ 1258870 h 1258870"/>
              <a:gd name="connsiteX4" fmla="*/ 0 w 2290813"/>
              <a:gd name="connsiteY4" fmla="*/ 0 h 1258870"/>
              <a:gd name="connsiteX0" fmla="*/ 972151 w 2290813"/>
              <a:gd name="connsiteY0" fmla="*/ 0 h 1268496"/>
              <a:gd name="connsiteX1" fmla="*/ 2290813 w 2290813"/>
              <a:gd name="connsiteY1" fmla="*/ 9626 h 1268496"/>
              <a:gd name="connsiteX2" fmla="*/ 2290813 w 2290813"/>
              <a:gd name="connsiteY2" fmla="*/ 1268496 h 1268496"/>
              <a:gd name="connsiteX3" fmla="*/ 0 w 2290813"/>
              <a:gd name="connsiteY3" fmla="*/ 1268496 h 1268496"/>
              <a:gd name="connsiteX4" fmla="*/ 972151 w 2290813"/>
              <a:gd name="connsiteY4" fmla="*/ 0 h 1268496"/>
              <a:gd name="connsiteX0" fmla="*/ 972151 w 3185963"/>
              <a:gd name="connsiteY0" fmla="*/ 19250 h 1287746"/>
              <a:gd name="connsiteX1" fmla="*/ 3185963 w 3185963"/>
              <a:gd name="connsiteY1" fmla="*/ 0 h 1287746"/>
              <a:gd name="connsiteX2" fmla="*/ 2290813 w 3185963"/>
              <a:gd name="connsiteY2" fmla="*/ 1287746 h 1287746"/>
              <a:gd name="connsiteX3" fmla="*/ 0 w 3185963"/>
              <a:gd name="connsiteY3" fmla="*/ 1287746 h 1287746"/>
              <a:gd name="connsiteX4" fmla="*/ 972151 w 3185963"/>
              <a:gd name="connsiteY4" fmla="*/ 19250 h 1287746"/>
              <a:gd name="connsiteX0" fmla="*/ 972151 w 3224464"/>
              <a:gd name="connsiteY0" fmla="*/ 28875 h 1297371"/>
              <a:gd name="connsiteX1" fmla="*/ 3224464 w 3224464"/>
              <a:gd name="connsiteY1" fmla="*/ 0 h 1297371"/>
              <a:gd name="connsiteX2" fmla="*/ 2290813 w 3224464"/>
              <a:gd name="connsiteY2" fmla="*/ 1297371 h 1297371"/>
              <a:gd name="connsiteX3" fmla="*/ 0 w 3224464"/>
              <a:gd name="connsiteY3" fmla="*/ 1297371 h 1297371"/>
              <a:gd name="connsiteX4" fmla="*/ 972151 w 3224464"/>
              <a:gd name="connsiteY4" fmla="*/ 28875 h 129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464" h="1297371">
                <a:moveTo>
                  <a:pt x="972151" y="28875"/>
                </a:moveTo>
                <a:lnTo>
                  <a:pt x="3224464" y="0"/>
                </a:lnTo>
                <a:lnTo>
                  <a:pt x="2290813" y="1297371"/>
                </a:lnTo>
                <a:lnTo>
                  <a:pt x="0" y="1297371"/>
                </a:lnTo>
                <a:lnTo>
                  <a:pt x="972151" y="28875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719461" y="3349592"/>
            <a:ext cx="298383" cy="945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656319" y="2577974"/>
            <a:ext cx="1151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24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</a:t>
            </a:r>
            <a:r>
              <a:rPr lang="en-US" dirty="0"/>
              <a:t>: </a:t>
            </a:r>
            <a:r>
              <a:rPr lang="en-US" dirty="0" smtClean="0"/>
              <a:t>Algebraic Understanding on Affine Transformation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7500" y="969877"/>
            <a:ext cx="11296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cs typeface="Arial" pitchFamily="34" charset="0"/>
              </a:rPr>
              <a:t>Singular value decomposition (SVD)</a:t>
            </a:r>
            <a:endParaRPr lang="en-US" sz="2400" b="1" dirty="0"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4256" y="1694573"/>
                <a:ext cx="7642282" cy="1144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UD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U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VDV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(−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DR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256" y="1694573"/>
                <a:ext cx="7642282" cy="1144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41300" y="2839438"/>
            <a:ext cx="11296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cs typeface="Arial" pitchFamily="34" charset="0"/>
              </a:rPr>
              <a:t>U, V: Orthonormal matrix</a:t>
            </a:r>
          </a:p>
          <a:p>
            <a:pPr algn="just"/>
            <a:r>
              <a:rPr lang="en-US" sz="2000" b="1" dirty="0" smtClean="0">
                <a:cs typeface="Arial" pitchFamily="34" charset="0"/>
              </a:rPr>
              <a:t>D: Diagonal matrix</a:t>
            </a:r>
            <a:endParaRPr lang="en-US" sz="2000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9468" y="3843132"/>
            <a:ext cx="4538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cs typeface="Arial" pitchFamily="34" charset="0"/>
              </a:rPr>
              <a:t>Every orthonormal matrix having determinant 1 acts as a rotation.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238" y="4564547"/>
            <a:ext cx="3882634" cy="18307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1299" y="3843132"/>
            <a:ext cx="5766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cs typeface="Arial" pitchFamily="34" charset="0"/>
              </a:rPr>
              <a:t>Product of two orthonormal matrices become an orthonormal matrix</a:t>
            </a:r>
            <a:endParaRPr lang="en-US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09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</a:t>
            </a:r>
            <a:r>
              <a:rPr lang="en-US" dirty="0"/>
              <a:t>: </a:t>
            </a:r>
            <a:r>
              <a:rPr lang="en-US" dirty="0" smtClean="0"/>
              <a:t>Algebraic Understanding on Affine Transformation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3099" y="1162558"/>
                <a:ext cx="11122428" cy="1516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UD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cs typeface="Arial" pitchFamily="34" charset="0"/>
                        </a:rPr>
                        <m:t>U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VDV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99" y="1162558"/>
                <a:ext cx="11122428" cy="1516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1300" y="2839438"/>
                <a:ext cx="1129665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 smtClean="0">
                    <a:cs typeface="Arial" pitchFamily="34" charset="0"/>
                  </a:rPr>
                  <a:t>The affine matrix A is seen to be the concatenation of a rotation (by </a:t>
                </a:r>
                <a14:m>
                  <m:oMath xmlns:m="http://schemas.openxmlformats.org/officeDocument/2006/math"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); a scaling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respectively in the (rotated) x and y directions ; a rotation back (by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−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); and finally another rotation (by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θ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). The only “new” geometry, compared to a similarity, is the non-isotropic scaling. </a:t>
                </a:r>
                <a:endParaRPr lang="en-US" sz="2400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839438"/>
                <a:ext cx="11296650" cy="1569660"/>
              </a:xfrm>
              <a:prstGeom prst="rect">
                <a:avLst/>
              </a:prstGeom>
              <a:blipFill>
                <a:blip r:embed="rId4"/>
                <a:stretch>
                  <a:fillRect l="-863" t="-3113" r="-80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33" y="4194653"/>
            <a:ext cx="5447534" cy="23630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8706" y="5547788"/>
            <a:ext cx="2437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cs typeface="Arial" pitchFamily="34" charset="0"/>
              </a:rPr>
              <a:t>See tutorials</a:t>
            </a:r>
            <a:endParaRPr lang="en-US" sz="2400" b="1" dirty="0">
              <a:solidFill>
                <a:srgbClr val="FF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Example: Decomposition of Affine Transformation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562" y="1336699"/>
            <a:ext cx="9466876" cy="4845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033" t="34319" r="49660" b="34728"/>
          <a:stretch/>
        </p:blipFill>
        <p:spPr>
          <a:xfrm>
            <a:off x="241300" y="1615440"/>
            <a:ext cx="3312160" cy="1910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3429" y="4408192"/>
                <a:ext cx="3245119" cy="674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29" y="4408192"/>
                <a:ext cx="3245119" cy="67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68929" y="1775912"/>
                <a:ext cx="7938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929" y="1775912"/>
                <a:ext cx="793807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215329" y="1101176"/>
                <a:ext cx="1786899" cy="674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329" y="1101176"/>
                <a:ext cx="1786899" cy="674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872185" y="3759199"/>
                <a:ext cx="2381101" cy="674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85" y="3759199"/>
                <a:ext cx="2381101" cy="674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734300" y="6043478"/>
                <a:ext cx="2892458" cy="674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ϕ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300" y="6043478"/>
                <a:ext cx="2892458" cy="6747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3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of Linear Algebra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1"/>
          <a:stretch/>
        </p:blipFill>
        <p:spPr>
          <a:xfrm>
            <a:off x="1577653" y="984366"/>
            <a:ext cx="9054473" cy="57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21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of Linear Algebra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95"/>
          <a:stretch/>
        </p:blipFill>
        <p:spPr>
          <a:xfrm>
            <a:off x="1256014" y="1000125"/>
            <a:ext cx="9697752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0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Measurement </a:t>
            </a:r>
            <a:r>
              <a:rPr lang="en-US" dirty="0" smtClean="0"/>
              <a:t>Demo (Continue)</a:t>
            </a:r>
            <a:endParaRPr lang="en-US" dirty="0"/>
          </a:p>
        </p:txBody>
      </p:sp>
      <p:pic>
        <p:nvPicPr>
          <p:cNvPr id="3" name="2019-01-31_7-42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312" y="978317"/>
            <a:ext cx="9985375" cy="546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of Linear Algebra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06"/>
          <a:stretch/>
        </p:blipFill>
        <p:spPr>
          <a:xfrm>
            <a:off x="1541772" y="1019175"/>
            <a:ext cx="9126236" cy="56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88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of Linear Algebra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6"/>
          <a:stretch/>
        </p:blipFill>
        <p:spPr>
          <a:xfrm>
            <a:off x="1794502" y="1009650"/>
            <a:ext cx="8620776" cy="566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8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of Linear Algebra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18" y="1009650"/>
            <a:ext cx="8175744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73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of Linear Algebra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/>
          <a:stretch/>
        </p:blipFill>
        <p:spPr>
          <a:xfrm>
            <a:off x="1837209" y="981075"/>
            <a:ext cx="8535361" cy="568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of Linear Algebra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1"/>
          <a:stretch/>
        </p:blipFill>
        <p:spPr>
          <a:xfrm>
            <a:off x="1247124" y="1009650"/>
            <a:ext cx="969775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85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of Linear Algebra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/>
          <a:stretch/>
        </p:blipFill>
        <p:spPr>
          <a:xfrm>
            <a:off x="1804027" y="1019174"/>
            <a:ext cx="8601726" cy="57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9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3-4: Geometric Transformation (Projective Transformation)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0" y="1200150"/>
            <a:ext cx="4008784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8948" y="3069733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48" y="3069733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09" y="3787139"/>
            <a:ext cx="4378593" cy="1776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345014" y="5926574"/>
                <a:ext cx="1409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𝐶𝑟𝑜𝑠𝑠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014" y="5926574"/>
                <a:ext cx="14095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1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Point Correspondences for Estimating a </a:t>
            </a:r>
            <a:r>
              <a:rPr lang="en-US" dirty="0" err="1" smtClean="0"/>
              <a:t>Homography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89572" y="1061231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2" y="1061231"/>
                <a:ext cx="4494530" cy="12813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38751" y="1253402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751" y="1253402"/>
                <a:ext cx="4494530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9937" y="2712959"/>
                <a:ext cx="449453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≅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𝑥h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𝑦h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7" y="2712959"/>
                <a:ext cx="4494530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1300" y="4586679"/>
                <a:ext cx="4494530" cy="1990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13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endParaRPr lang="en-US" sz="2400" b="0" i="1" dirty="0" smtClean="0">
                  <a:latin typeface="Cambria Math" panose="02040503050406030204" pitchFamily="18" charset="0"/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𝑥h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𝑦h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4586679"/>
                <a:ext cx="4494530" cy="1990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20425" y="2712959"/>
                <a:ext cx="10316633" cy="3431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𝑥𝑥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3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Arial" pitchFamily="34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𝑥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  <m:e>
                                                        <m:sSup>
                                                          <m:sSupPr>
                                                            <m:ctrlP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</m:ctrlPr>
                                                          </m:sSupPr>
                                                          <m:e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2400" b="0" i="1" smtClean="0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p>
                                                            <m:r>
                                                              <a:rPr lang="en-US" sz="2400" i="1">
                                                                <a:latin typeface="Cambria Math" panose="02040503050406030204" pitchFamily="18" charset="0"/>
                                                                <a:ea typeface="Cambria Math" panose="02040503050406030204" pitchFamily="18" charset="0"/>
                                                                <a:cs typeface="Arial" pitchFamily="34" charset="0"/>
                                                              </a:rPr>
                                                              <m:t>′</m:t>
                                                            </m:r>
                                                          </m:sup>
                                                        </m:sSup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b="0" i="1" smtClean="0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𝑦</m:t>
                                                        </m:r>
                                                        <m:r>
                                                          <a:rPr lang="en-US" sz="2400" i="1"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  <a:cs typeface="Arial" pitchFamily="34" charset="0"/>
                                                          </a:rPr>
                                                          <m:t>′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13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  <m:t>21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400" i="1" smtClean="0">
                                                    <a:latin typeface="Cambria Math" panose="02040503050406030204" pitchFamily="18" charset="0"/>
                                                    <a:cs typeface="Arial" pitchFamily="34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  <a:cs typeface="Arial" pitchFamily="34" charset="0"/>
                                                        </a:rPr>
                                                        <m:t>33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25" y="2712959"/>
                <a:ext cx="10316633" cy="3431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257300"/>
            <a:ext cx="924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We will study this topic using </a:t>
            </a:r>
          </a:p>
          <a:p>
            <a:endParaRPr lang="en-US" sz="2400" dirty="0">
              <a:cs typeface="Arial" pitchFamily="34" charset="0"/>
            </a:endParaRPr>
          </a:p>
          <a:p>
            <a:r>
              <a:rPr lang="en-US" sz="2400" dirty="0" smtClean="0">
                <a:cs typeface="Arial" pitchFamily="34" charset="0"/>
              </a:rPr>
              <a:t>ECE 661: Computer Vision (by </a:t>
            </a:r>
            <a:r>
              <a:rPr lang="en-US" sz="2400" dirty="0" err="1" smtClean="0">
                <a:cs typeface="Arial" pitchFamily="34" charset="0"/>
              </a:rPr>
              <a:t>Avinash</a:t>
            </a:r>
            <a:r>
              <a:rPr lang="en-US" sz="2400" dirty="0" smtClean="0">
                <a:cs typeface="Arial" pitchFamily="34" charset="0"/>
              </a:rPr>
              <a:t> </a:t>
            </a:r>
            <a:r>
              <a:rPr lang="en-US" sz="2400" dirty="0" err="1" smtClean="0">
                <a:cs typeface="Arial" pitchFamily="34" charset="0"/>
              </a:rPr>
              <a:t>Kak</a:t>
            </a:r>
            <a:r>
              <a:rPr lang="en-US" sz="2400" dirty="0" smtClean="0">
                <a:cs typeface="Arial" pitchFamily="34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1300" y="2586335"/>
            <a:ext cx="1127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Lecture 2: World </a:t>
            </a:r>
            <a:r>
              <a:rPr lang="en-US" dirty="0">
                <a:hlinkClick r:id="rId2"/>
              </a:rPr>
              <a:t>2D: Representing and Manipulating Points, Lines And </a:t>
            </a:r>
            <a:r>
              <a:rPr lang="en-US" dirty="0" smtClean="0">
                <a:hlinkClick r:id="rId2"/>
              </a:rPr>
              <a:t>Conics </a:t>
            </a:r>
            <a:r>
              <a:rPr lang="en-US" dirty="0">
                <a:hlinkClick r:id="rId2"/>
              </a:rPr>
              <a:t>Using Homogeneous </a:t>
            </a:r>
            <a:r>
              <a:rPr lang="en-US" dirty="0" smtClean="0">
                <a:hlinkClick r:id="rId2"/>
              </a:rPr>
              <a:t>Coordinates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Lecture 3: World </a:t>
            </a:r>
            <a:r>
              <a:rPr lang="en-US" dirty="0">
                <a:hlinkClick r:id="rId3"/>
              </a:rPr>
              <a:t>2D: Projective Transformations and Transformation </a:t>
            </a:r>
            <a:r>
              <a:rPr lang="en-US" dirty="0" smtClean="0">
                <a:hlinkClick r:id="rId3"/>
              </a:rPr>
              <a:t>Groups</a:t>
            </a:r>
            <a:endParaRPr lang="en-US" dirty="0" smtClean="0">
              <a:hlinkClick r:id="rId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Lecture </a:t>
            </a:r>
            <a:r>
              <a:rPr lang="en-US" dirty="0" smtClean="0">
                <a:hlinkClick r:id="rId3"/>
              </a:rPr>
              <a:t>4: </a:t>
            </a:r>
            <a:r>
              <a:rPr lang="en-US" dirty="0" smtClean="0">
                <a:hlinkClick r:id="rId4"/>
              </a:rPr>
              <a:t>Characterization </a:t>
            </a:r>
            <a:r>
              <a:rPr lang="en-US" dirty="0">
                <a:hlinkClick r:id="rId4"/>
              </a:rPr>
              <a:t>of Distortions Caused by Projective </a:t>
            </a:r>
            <a:r>
              <a:rPr lang="en-US" dirty="0" smtClean="0">
                <a:hlinkClick r:id="rId4"/>
              </a:rPr>
              <a:t>Imaging  </a:t>
            </a:r>
            <a:r>
              <a:rPr lang="en-US" dirty="0">
                <a:hlinkClick r:id="rId4"/>
              </a:rPr>
              <a:t>and the Principle of Point/Line Duality 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Lecture 5: Estimating </a:t>
            </a:r>
            <a:r>
              <a:rPr lang="en-US" dirty="0">
                <a:hlinkClick r:id="rId5"/>
              </a:rPr>
              <a:t>a Plane-to-Plane </a:t>
            </a:r>
            <a:r>
              <a:rPr lang="en-US" dirty="0" err="1">
                <a:hlinkClick r:id="rId5"/>
              </a:rPr>
              <a:t>Homography</a:t>
            </a:r>
            <a:r>
              <a:rPr lang="en-US" dirty="0">
                <a:hlinkClick r:id="rId5"/>
              </a:rPr>
              <a:t> with Angle-to-Angle </a:t>
            </a:r>
            <a:r>
              <a:rPr lang="en-US" dirty="0" smtClean="0">
                <a:hlinkClick r:id="rId5"/>
              </a:rPr>
              <a:t>and </a:t>
            </a:r>
            <a:r>
              <a:rPr lang="en-US" dirty="0">
                <a:hlinkClick r:id="rId5"/>
              </a:rPr>
              <a:t>Point-to-Point Correspondences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1300" y="4902885"/>
            <a:ext cx="9791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cs typeface="Arial" pitchFamily="34" charset="0"/>
              </a:rPr>
              <a:t>Course website: </a:t>
            </a:r>
            <a:r>
              <a:rPr lang="en-US" dirty="0">
                <a:cs typeface="Arial" pitchFamily="34" charset="0"/>
                <a:hlinkClick r:id="rId6"/>
              </a:rPr>
              <a:t>https://engineering.purdue.edu/kak/computervision/ECE661Folder/</a:t>
            </a:r>
            <a:r>
              <a:rPr lang="en-US" dirty="0">
                <a:cs typeface="Arial" pitchFamily="34" charset="0"/>
              </a:rPr>
              <a:t> </a:t>
            </a:r>
          </a:p>
          <a:p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9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2740" y="1521700"/>
            <a:ext cx="10384593" cy="2186700"/>
          </a:xfrm>
        </p:spPr>
        <p:txBody>
          <a:bodyPr/>
          <a:lstStyle/>
          <a:p>
            <a:r>
              <a:rPr lang="en-US" sz="3600" dirty="0"/>
              <a:t>Lecture 2: World 2D: Representing and Manipulating Points, Lines And Conics Using 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1074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Point in the Homogeneous Coordinate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1300" y="1257300"/>
                <a:ext cx="11727180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An arbitrary homogeneous vector representative of a point is of the form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, representing the point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in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1257300"/>
                <a:ext cx="11727180" cy="862608"/>
              </a:xfrm>
              <a:prstGeom prst="rect">
                <a:avLst/>
              </a:prstGeom>
              <a:blipFill>
                <a:blip r:embed="rId3"/>
                <a:stretch>
                  <a:fillRect l="-832" t="-5634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6550" y="5733534"/>
                <a:ext cx="394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: n-dimension real coordinate system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0" y="5733534"/>
                <a:ext cx="3943324" cy="369332"/>
              </a:xfrm>
              <a:prstGeom prst="rect">
                <a:avLst/>
              </a:prstGeom>
              <a:blipFill>
                <a:blip r:embed="rId4"/>
                <a:stretch>
                  <a:fillRect t="-10000" r="-9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7380" y="300747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007473"/>
                <a:ext cx="1854200" cy="1066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37280" y="3007473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80" y="3007473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20457" y="4614217"/>
                <a:ext cx="7015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point of (5, 3)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457" y="4614217"/>
                <a:ext cx="7015943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1897" y="3007473"/>
                <a:ext cx="4119419" cy="107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5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007473"/>
                <a:ext cx="4119419" cy="10764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6550" y="3296284"/>
            <a:ext cx="849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p:sp>
        <p:nvSpPr>
          <p:cNvPr id="3" name="Rectangle 2"/>
          <p:cNvSpPr/>
          <p:nvPr/>
        </p:nvSpPr>
        <p:spPr>
          <a:xfrm>
            <a:off x="9360556" y="3342450"/>
            <a:ext cx="137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cs typeface="Arial" pitchFamily="34" charset="0"/>
              </a:rPr>
              <a:t>u</a:t>
            </a:r>
            <a:r>
              <a:rPr lang="en-US" b="1" u="sng" dirty="0" smtClean="0">
                <a:cs typeface="Arial" pitchFamily="34" charset="0"/>
              </a:rPr>
              <a:t>p to a scale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0234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Line </a:t>
            </a:r>
            <a:r>
              <a:rPr lang="en-US" dirty="0"/>
              <a:t>in the Homogeneous </a:t>
            </a:r>
            <a:r>
              <a:rPr lang="en-US" dirty="0" smtClean="0"/>
              <a:t>Coordinate (HC)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62050" y="1584325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1584325"/>
                <a:ext cx="34734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50" y="1584324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Line equation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cs typeface="Arial" pitchFamily="34" charset="0"/>
                </a:endParaRPr>
              </a:p>
              <a:p>
                <a:r>
                  <a:rPr lang="en-US" sz="2400" dirty="0" smtClean="0">
                    <a:cs typeface="Arial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2423467"/>
                <a:ext cx="8495723" cy="830997"/>
              </a:xfrm>
              <a:prstGeom prst="rect">
                <a:avLst/>
              </a:prstGeom>
              <a:blipFill>
                <a:blip r:embed="rId4"/>
                <a:stretch>
                  <a:fillRect l="-114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77051" y="2423467"/>
            <a:ext cx="37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Arial" pitchFamily="34" charset="0"/>
              </a:rPr>
              <a:t>Line representation in HC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97380" y="3470524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80" y="3470524"/>
                <a:ext cx="1854200" cy="1066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51580" y="3470524"/>
                <a:ext cx="1854200" cy="1066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80" y="3470524"/>
                <a:ext cx="1854200" cy="10665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11897" y="3470524"/>
                <a:ext cx="4119419" cy="1076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≠0</m:t>
                      </m:r>
                    </m:oMath>
                  </m:oMathPara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897" y="3470524"/>
                <a:ext cx="4119419" cy="10764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6551" y="3759335"/>
            <a:ext cx="146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cs typeface="Arial" pitchFamily="34" charset="0"/>
              </a:rPr>
              <a:t>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54451" y="5230167"/>
                <a:ext cx="7975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dirty="0" smtClean="0">
                    <a:cs typeface="Arial" pitchFamily="34" charset="0"/>
                  </a:rPr>
                  <a:t> indicate the same line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+4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+3=0</m:t>
                    </m:r>
                  </m:oMath>
                </a14:m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2400" dirty="0" smtClean="0">
                    <a:cs typeface="Arial" pitchFamily="34" charset="0"/>
                  </a:rPr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 smtClean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451" y="5230167"/>
                <a:ext cx="7975599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0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2-1: </a:t>
            </a:r>
            <a:r>
              <a:rPr lang="en-US" dirty="0" smtClean="0"/>
              <a:t>Points and Lines </a:t>
            </a:r>
            <a:r>
              <a:rPr lang="en-US" dirty="0"/>
              <a:t>in the Homogeneous Coordinate (HC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300" y="2455635"/>
                <a:ext cx="11639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cs typeface="Arial" pitchFamily="34" charset="0"/>
                  </a:rPr>
                  <a:t>The point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lies on the line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if and only 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⊺</m:t>
                        </m:r>
                      </m:sup>
                    </m:sSup>
                  </m:oMath>
                </a14:m>
                <a:r>
                  <a:rPr lang="en-US" sz="2400" dirty="0" smtClean="0">
                    <a:cs typeface="Arial" pitchFamily="34" charset="0"/>
                  </a:rPr>
                  <a:t>= 0.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2455635"/>
                <a:ext cx="1163955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03350" y="1190625"/>
                <a:ext cx="3473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𝑏𝑦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50" y="1190625"/>
                <a:ext cx="34734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43750" y="1190625"/>
                <a:ext cx="41846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⊺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0" y="1190625"/>
                <a:ext cx="41846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6250" y="3429000"/>
                <a:ext cx="111950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l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cs typeface="Arial" pitchFamily="34" charset="0"/>
                  </a:rPr>
                  <a:t>, the point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cs typeface="Arial" pitchFamily="34" charset="0"/>
                  </a:rPr>
                  <a:t>) of intersection of the two lines : 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3429000"/>
                <a:ext cx="11195050" cy="830997"/>
              </a:xfrm>
              <a:prstGeom prst="rect">
                <a:avLst/>
              </a:prstGeom>
              <a:blipFill>
                <a:blip r:embed="rId5"/>
                <a:stretch>
                  <a:fillRect l="-817" t="-5882" r="-218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6250" y="4951522"/>
                <a:ext cx="111950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cs typeface="Arial" pitchFamily="34" charset="0"/>
                  </a:rPr>
                  <a:t>Given any two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x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itchFamily="34" charset="0"/>
                          </a:rPr>
                          <m:t>𝟐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cs typeface="Arial" pitchFamily="34" charset="0"/>
                  </a:rPr>
                  <a:t>, the </a:t>
                </a:r>
                <a:r>
                  <a:rPr lang="en-US" sz="2400" dirty="0" smtClean="0">
                    <a:cs typeface="Arial" pitchFamily="34" charset="0"/>
                  </a:rPr>
                  <a:t>line </a:t>
                </a:r>
                <a:r>
                  <a:rPr lang="en-US" sz="2400" dirty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itchFamily="34" charset="0"/>
                      </a:rPr>
                      <m:t>l</m:t>
                    </m:r>
                  </m:oMath>
                </a14:m>
                <a:r>
                  <a:rPr lang="en-US" sz="2400" dirty="0">
                    <a:cs typeface="Arial" pitchFamily="34" charset="0"/>
                  </a:rPr>
                  <a:t>) </a:t>
                </a:r>
                <a:r>
                  <a:rPr lang="en-US" sz="2400" dirty="0" smtClean="0">
                    <a:cs typeface="Arial" pitchFamily="34" charset="0"/>
                  </a:rPr>
                  <a:t>that passes through the two points </a:t>
                </a:r>
                <a:r>
                  <a:rPr lang="en-US" sz="2400" dirty="0">
                    <a:cs typeface="Arial" pitchFamily="34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4951522"/>
                <a:ext cx="11195050" cy="830997"/>
              </a:xfrm>
              <a:prstGeom prst="rect">
                <a:avLst/>
              </a:prstGeom>
              <a:blipFill>
                <a:blip r:embed="rId6"/>
                <a:stretch>
                  <a:fillRect l="-817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04981" y="4158836"/>
                <a:ext cx="18054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81" y="4158836"/>
                <a:ext cx="18054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04981" y="6051985"/>
                <a:ext cx="18162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= </m:t>
                          </m:r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81" y="6051985"/>
                <a:ext cx="181620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51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aterloo_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waterloo_Theme" id="{F7BD0320-7428-483A-9DFB-560F4F77CD51}" vid="{FB630A13-1CAF-4B8C-927A-D2F553D6B205}"/>
    </a:ext>
  </a:extLst>
</a:theme>
</file>

<file path=ppt/theme/theme2.xml><?xml version="1.0" encoding="utf-8"?>
<a:theme xmlns:a="http://schemas.openxmlformats.org/drawingml/2006/main" name="Uwaterloo">
  <a:themeElements>
    <a:clrScheme name="Custom 7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8000B3"/>
      </a:accent1>
      <a:accent2>
        <a:srgbClr val="0C0C0C"/>
      </a:accent2>
      <a:accent3>
        <a:srgbClr val="BD33DA"/>
      </a:accent3>
      <a:accent4>
        <a:srgbClr val="CFB3E6"/>
      </a:accent4>
      <a:accent5>
        <a:srgbClr val="57058A"/>
      </a:accent5>
      <a:accent6>
        <a:srgbClr val="F1F1F1"/>
      </a:accent6>
      <a:hlink>
        <a:srgbClr val="57058A"/>
      </a:hlink>
      <a:folHlink>
        <a:srgbClr val="595959"/>
      </a:folHlink>
    </a:clrScheme>
    <a:fontScheme name="Impact + Georgia">
      <a:majorFont>
        <a:latin typeface="Impact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terloo_engineering_16x9" id="{13A97B2F-F17F-6849-9F82-B721B10E3869}" vid="{A4E74281-1FF5-2047-BC63-3BF2D227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Uwaterloo_Theme</Template>
  <TotalTime>6686</TotalTime>
  <Words>1143</Words>
  <Application>Microsoft Office PowerPoint</Application>
  <PresentationFormat>Widescreen</PresentationFormat>
  <Paragraphs>253</Paragraphs>
  <Slides>47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Courier New</vt:lpstr>
      <vt:lpstr>Georgia</vt:lpstr>
      <vt:lpstr>Impact</vt:lpstr>
      <vt:lpstr>Wingdings</vt:lpstr>
      <vt:lpstr>Uwaterloo_Theme</vt:lpstr>
      <vt:lpstr>Uwaterloo</vt:lpstr>
      <vt:lpstr>Projective Geometry &amp; Homography</vt:lpstr>
      <vt:lpstr>PowerPoint Presentation</vt:lpstr>
      <vt:lpstr>PowerPoint Presentation</vt:lpstr>
      <vt:lpstr>PowerPoint Presentation</vt:lpstr>
      <vt:lpstr>PowerPoint Presentation</vt:lpstr>
      <vt:lpstr>Lecture 2: World 2D: Representing and Manipulating Points, Lines And Conics Using Homogeneous Coordinates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3: World 2D: Projective Transformations and Transformation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 Min Yeum</dc:creator>
  <cp:lastModifiedBy>Chul Min Yeum</cp:lastModifiedBy>
  <cp:revision>238</cp:revision>
  <dcterms:created xsi:type="dcterms:W3CDTF">2018-10-10T19:11:49Z</dcterms:created>
  <dcterms:modified xsi:type="dcterms:W3CDTF">2019-12-30T19:12:20Z</dcterms:modified>
</cp:coreProperties>
</file>